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311" r:id="rId3"/>
    <p:sldId id="334" r:id="rId4"/>
    <p:sldId id="324" r:id="rId5"/>
    <p:sldId id="332" r:id="rId6"/>
    <p:sldId id="333" r:id="rId7"/>
    <p:sldId id="325" r:id="rId8"/>
    <p:sldId id="326" r:id="rId9"/>
    <p:sldId id="28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anit" panose="00000500000000000000" pitchFamily="2" charset="-34"/>
      <p:regular r:id="rId16"/>
      <p:bold r:id="rId17"/>
      <p:italic r:id="rId18"/>
      <p:boldItalic r:id="rId19"/>
    </p:embeddedFont>
    <p:embeddedFont>
      <p:font typeface="Orbitron" panose="020B0604020202020204" charset="0"/>
      <p:regular r:id="rId20"/>
      <p:bold r:id="rId21"/>
    </p:embeddedFont>
    <p:embeddedFont>
      <p:font typeface="Quicksand" panose="020B0604020202020204" charset="0"/>
      <p:regular r:id="rId22"/>
      <p:bold r:id="rId23"/>
    </p:embeddedFont>
    <p:embeddedFont>
      <p:font typeface="TH Sarabun New" panose="020B0500040200020003" pitchFamily="34" charset="-34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orient="horz" pos="2900">
          <p15:clr>
            <a:srgbClr val="9AA0A6"/>
          </p15:clr>
        </p15:guide>
        <p15:guide id="3" pos="615">
          <p15:clr>
            <a:srgbClr val="9AA0A6"/>
          </p15:clr>
        </p15:guide>
        <p15:guide id="4" pos="5311">
          <p15:clr>
            <a:srgbClr val="9AA0A6"/>
          </p15:clr>
        </p15:guide>
        <p15:guide id="5" orient="horz" pos="117">
          <p15:clr>
            <a:srgbClr val="9AA0A6"/>
          </p15:clr>
        </p15:guide>
        <p15:guide id="6" pos="2880">
          <p15:clr>
            <a:srgbClr val="9AA0A6"/>
          </p15:clr>
        </p15:guide>
        <p15:guide id="7" pos="2294">
          <p15:clr>
            <a:srgbClr val="9AA0A6"/>
          </p15:clr>
        </p15:guide>
        <p15:guide id="8" orient="horz" pos="1172">
          <p15:clr>
            <a:srgbClr val="9AA0A6"/>
          </p15:clr>
        </p15:guide>
        <p15:guide id="9" orient="horz" pos="1488">
          <p15:clr>
            <a:srgbClr val="9AA0A6"/>
          </p15:clr>
        </p15:guide>
        <p15:guide id="10" orient="horz" pos="1762">
          <p15:clr>
            <a:srgbClr val="9AA0A6"/>
          </p15:clr>
        </p15:guide>
        <p15:guide id="11" orient="horz" pos="2707">
          <p15:clr>
            <a:srgbClr val="9AA0A6"/>
          </p15:clr>
        </p15:guide>
        <p15:guide id="12" orient="horz" pos="89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424"/>
    <a:srgbClr val="6B1717"/>
    <a:srgbClr val="B0C5D5"/>
    <a:srgbClr val="66BEE9"/>
    <a:srgbClr val="FDA0B4"/>
    <a:srgbClr val="6DC0E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409CD-662B-4B12-88BF-65CC8BD4F69A}">
  <a:tblStyle styleId="{BB3409CD-662B-4B12-88BF-65CC8BD4F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340"/>
        <p:guide orient="horz" pos="2900"/>
        <p:guide pos="615"/>
        <p:guide pos="5311"/>
        <p:guide orient="horz" pos="117"/>
        <p:guide pos="2880"/>
        <p:guide pos="2294"/>
        <p:guide orient="horz" pos="1172"/>
        <p:guide orient="horz" pos="1488"/>
        <p:guide orient="horz" pos="1762"/>
        <p:guide orient="horz" pos="2707"/>
        <p:guide orient="horz" pos="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7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f17053b67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f17053b67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การนำเทคโนโลยีมาประยุกต์ใช้กับการศึกษา เป็นวิธีการพัฒนาการศึกษาในศตวรรษที่ 21 ที่นำมาสู่การพัฒนาการเรียนการสอนในรูปแบบการเรียนผ่านเครือข่ายอินเทอร์เน็ต ซึ่งจะช่วยอำนวยความสะดวกให้แก่ผู้เรียนเป็นอย่างมาก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พระราชบัญญัติการศึกษาแห่งชาติ พุทธศักราช 2542 และที่แก้ไขเพิ่มเติม (ฉบับที่ 2) พุทธศักราช 2545 มาตรา 22 และมาตรา 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ตัวชี้วัดและสาระการเรียนรู้แกนกลาง กลุ่มสาระการเรียนรู้วิทยาศาสตร์ (ฉบับปรับปรุง พ.ศ. 2560 )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ได้กำหนดแนวทางการจัดการศึกษาไว้ว่า การศึกษาต้องยึดหลักผู้เรียนเป็นสำคัญ และส่งเสริมให้มีความสามารถที่จะเรียนรู้และพัฒนาตนเอง มุ่งปลูกฝังด้านปัญญา พัฒนาการคิดของผู้เรียน ให้มีทักษะการคิดสร้างสรรค์ คิดอย่างมีวิจารณญาณ และ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เลือกใช้เทคโนโลยีอย่างเหมาะสม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เพื่อให้สามารถ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นำความรู้มาประยุกต์ใช้เพื่อป้องกันและแก้ไขปัญหาได้ ดังนั้น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เรียนบนเครือข่ายจึงเป็นอีกทางเลือกหนึ่งที่จะช่วยส่งเสริมให้ผู้เรียนเกิดการศึกษาเรียนรู้อย่างมีประสิทธิภาพ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และการใช้รูปแบบการจัดการเรียนรู้โดยใช้โครงงานเป็นฐาน เป็นกระบวนการจัดการเรียนการสอนที่มุ่งเน้นผู้เรียนเป็นสำคัญและช่วยพัฒนาทักษะการคิดสร้างสรรค์ได้เป็นอย่างดี ผู้วิจัยจึงมีความสนใจที่จะทำการวิจัย เรื่อง การพัฒนาบทเรียนบนเครือข่าย โดยใช้กระบวนการเรียนรู้แบบโครงงานเป็นฐาน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วิท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ยายน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2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การนำเทคโนโลยีมาประยุกต์ใช้กับการศึกษา เป็นวิธีการพัฒนาการศึกษาในศตวรรษที่ 21 ที่นำมาสู่การพัฒนาการเรียนการสอนในรูปแบบการเรียนผ่านเครือข่ายอินเทอร์เน็ต ซึ่งจะช่วยอำนวยความสะดวกให้แก่ผู้เรียนเป็นอย่างมาก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พระราชบัญญัติการศึกษาแห่งชาติ พุทธศักราช 2542 และที่แก้ไขเพิ่มเติม (ฉบับที่ 2) พุทธศักราช 2545 มาตรา 22 และมาตรา 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ตัวชี้วัดและสาระการเรียนรู้แกนกลาง กลุ่มสาระการเรียนรู้วิทยาศาสตร์ (ฉบับปรับปรุง พ.ศ. 2560 )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ได้กำหนดแนวทางการจัดการศึกษาไว้ว่า การศึกษาต้องยึดหลักผู้เรียนเป็นสำคัญ และส่งเสริมให้มีความสามารถที่จะเรียนรู้และพัฒนาตนเอง มุ่งปลูกฝังด้านปัญญา พัฒนาการคิดของผู้เรียน ให้มีทักษะการคิดสร้างสรรค์ คิดอย่างมีวิจารณญาณ และ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เลือกใช้เทคโนโลยีอย่างเหมาะสม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เพื่อให้สามารถ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นำความรู้มาประยุกต์ใช้เพื่อป้องกันและแก้ไขปัญหาได้ ดังนั้น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เรียนบนเครือข่ายจึงเป็นอีกทางเลือกหนึ่งที่จะช่วยส่งเสริมให้ผู้เรียนเกิดการศึกษาเรียนรู้อย่างมีประสิทธิภาพ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และการใช้รูปแบบการจัดการเรียนรู้โดยใช้โครงงานเป็นฐาน เป็นกระบวนการจัดการเรียนการสอนที่มุ่งเน้นผู้เรียนเป็นสำคัญและช่วยพัฒนาทักษะการคิดสร้างสรรค์ได้เป็นอย่างดี ผู้วิจัยจึงมีความสนใจที่จะทำการวิจัย เรื่อง การพัฒนาบทเรียนบนเครือข่าย โดยใช้กระบวนการเรียนรู้แบบโครงงานเป็นฐาน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วิท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ยายน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33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การนำเทคโนโลยีมาประยุกต์ใช้กับการศึกษา เป็นวิธีการพัฒนาการศึกษาในศตวรรษที่ 21 ที่นำมาสู่การพัฒนาการเรียนการสอนในรูปแบบการเรียนผ่านเครือข่ายอินเทอร์เน็ต ซึ่งจะช่วยอำนวยความสะดวกให้แก่ผู้เรียนเป็นอย่างมาก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พระราชบัญญัติการศึกษาแห่งชาติ พุทธศักราช 2542 และที่แก้ไขเพิ่มเติม (ฉบับที่ 2) พุทธศักราช 2545 มาตรา 22 และมาตรา 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ตัวชี้วัดและสาระการเรียนรู้แกนกลาง กลุ่มสาระการเรียนรู้วิทยาศาสตร์ (ฉบับปรับปรุง พ.ศ. 2560 )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ได้กำหนดแนวทางการจัดการศึกษาไว้ว่า การศึกษาต้องยึดหลักผู้เรียนเป็นสำคัญ และส่งเสริมให้มีความสามารถที่จะเรียนรู้และพัฒนาตนเอง มุ่งปลูกฝังด้านปัญญา พัฒนาการคิดของผู้เรียน ให้มีทักษะการคิดสร้างสรรค์ คิดอย่างมีวิจารณญาณ และ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เลือกใช้เทคโนโลยีอย่างเหมาะสม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เพื่อให้สามารถ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นำความรู้มาประยุกต์ใช้เพื่อป้องกันและแก้ไขปัญหาได้ ดังนั้น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เรียนบนเครือข่ายจึงเป็นอีกทางเลือกหนึ่งที่จะช่วยส่งเสริมให้ผู้เรียนเกิดการศึกษาเรียนรู้อย่างมีประสิทธิภาพ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และการใช้รูปแบบการจัดการเรียนรู้โดยใช้โครงงานเป็นฐาน เป็นกระบวนการจัดการเรียนการสอนที่มุ่งเน้นผู้เรียนเป็นสำคัญและช่วยพัฒนาทักษะการคิดสร้างสรรค์ได้เป็นอย่างดี ผู้วิจัยจึงมีความสนใจที่จะทำการวิจัย เรื่อง การพัฒนาบทเรียนบนเครือข่าย โดยใช้กระบวนการเรียนรู้แบบโครงงานเป็นฐาน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วิท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ยายน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52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การนำเทคโนโลยีมาประยุกต์ใช้กับการศึกษา เป็นวิธีการพัฒนาการศึกษาในศตวรรษที่ 21 ที่นำมาสู่การพัฒนาการเรียนการสอนในรูปแบบการเรียนผ่านเครือข่ายอินเทอร์เน็ต ซึ่งจะช่วยอำนวยความสะดวกให้แก่ผู้เรียนเป็นอย่างมาก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พระราชบัญญัติการศึกษาแห่งชาติ พุทธศักราช 2542 และที่แก้ไขเพิ่มเติม (ฉบับที่ 2) พุทธศักราช 2545 มาตรา 22 และมาตรา 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ตัวชี้วัดและสาระการเรียนรู้แกนกลาง กลุ่มสาระการเรียนรู้วิทยาศาสตร์ (ฉบับปรับปรุง พ.ศ. 2560 )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ได้กำหนดแนวทางการจัดการศึกษาไว้ว่า การศึกษาต้องยึดหลักผู้เรียนเป็นสำคัญ และส่งเสริมให้มีความสามารถที่จะเรียนรู้และพัฒนาตนเอง มุ่งปลูกฝังด้านปัญญา พัฒนาการคิดของผู้เรียน ให้มีทักษะการคิดสร้างสรรค์ คิดอย่างมีวิจารณญาณ และ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เลือกใช้เทคโนโลยีอย่างเหมาะสม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เพื่อให้สามารถ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นำความรู้มาประยุกต์ใช้เพื่อป้องกันและแก้ไขปัญหาได้ ดังนั้น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เรียนบนเครือข่ายจึงเป็นอีกทางเลือกหนึ่งที่จะช่วยส่งเสริมให้ผู้เรียนเกิดการศึกษาเรียนรู้อย่างมีประสิทธิภาพ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และการใช้รูปแบบการจัดการเรียนรู้โดยใช้โครงงานเป็นฐาน เป็นกระบวนการจัดการเรียนการสอนที่มุ่งเน้นผู้เรียนเป็นสำคัญและช่วยพัฒนาทักษะการคิดสร้างสรรค์ได้เป็นอย่างดี ผู้วิจัยจึงมีความสนใจที่จะทำการวิจัย เรื่อง การพัฒนาบทเรียนบนเครือข่าย โดยใช้กระบวนการเรียนรู้แบบโครงงานเป็นฐาน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วิท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ยายน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30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39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89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cc9050bdf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cc9050bdf8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ดิฉันขอจบการนำเสนอวิจัยเพียงเท่านี้ ขอบคุณค่ะ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0" name="Google Shape;10;p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407061"/>
              <a:ext cx="7704000" cy="262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3;p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185650"/>
            <a:ext cx="3852000" cy="23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90635" y="3761000"/>
            <a:ext cx="39099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27" name="Google Shape;227;p1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9" name="Google Shape;229;p1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4" name="Google Shape;234;p1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35" name="Google Shape;235;p1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36" name="Google Shape;236;p16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37" name="Google Shape;237;p16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" name="Google Shape;238;p16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9" name="Google Shape;239;p16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7554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ubTitle" idx="1"/>
          </p:nvPr>
        </p:nvSpPr>
        <p:spPr>
          <a:xfrm>
            <a:off x="17553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44" name="Google Shape;444;p2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46" name="Google Shape;446;p2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47" name="Google Shape;447;p2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8" name="Google Shape;448;p2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9" name="Google Shape;449;p2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0" name="Google Shape;450;p2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51" name="Google Shape;451;p2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52" name="Google Shape;452;p2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53" name="Google Shape;453;p2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54" name="Google Shape;454;p2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3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01" name="Google Shape;501;p3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3" name="Google Shape;503;p3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04" name="Google Shape;504;p3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08" name="Google Shape;508;p30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10" name="Google Shape;510;p30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11" name="Google Shape;511;p30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12" name="Google Shape;512;p30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13" name="Google Shape;513;p30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514" name="Google Shape;514;p30"/>
          <p:cNvSpPr txBox="1">
            <a:spLocks noGrp="1"/>
          </p:cNvSpPr>
          <p:nvPr>
            <p:ph type="ctrTitle"/>
          </p:nvPr>
        </p:nvSpPr>
        <p:spPr>
          <a:xfrm>
            <a:off x="4572196" y="993025"/>
            <a:ext cx="3852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5" name="Google Shape;515;p30"/>
          <p:cNvSpPr txBox="1">
            <a:spLocks noGrp="1"/>
          </p:cNvSpPr>
          <p:nvPr>
            <p:ph type="subTitle" idx="1"/>
          </p:nvPr>
        </p:nvSpPr>
        <p:spPr>
          <a:xfrm>
            <a:off x="4850896" y="1875358"/>
            <a:ext cx="3294600" cy="11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30"/>
          <p:cNvSpPr txBox="1"/>
          <p:nvPr/>
        </p:nvSpPr>
        <p:spPr>
          <a:xfrm>
            <a:off x="4572000" y="4153200"/>
            <a:ext cx="38511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7" name="Google Shape;517;p30"/>
          <p:cNvSpPr txBox="1">
            <a:spLocks noGrp="1"/>
          </p:cNvSpPr>
          <p:nvPr>
            <p:ph type="subTitle" idx="2"/>
          </p:nvPr>
        </p:nvSpPr>
        <p:spPr>
          <a:xfrm>
            <a:off x="4643300" y="3705230"/>
            <a:ext cx="37098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1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20" name="Google Shape;520;p31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22" name="Google Shape;522;p31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27" name="Google Shape;527;p3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29" name="Google Shape;529;p3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30" name="Google Shape;530;p3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31" name="Google Shape;531;p3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32" name="Google Shape;532;p3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533" name="Google Shape;533;p31"/>
          <p:cNvGrpSpPr/>
          <p:nvPr/>
        </p:nvGrpSpPr>
        <p:grpSpPr>
          <a:xfrm>
            <a:off x="952499" y="1113600"/>
            <a:ext cx="7240638" cy="3108284"/>
            <a:chOff x="952499" y="1418400"/>
            <a:chExt cx="7240638" cy="3108284"/>
          </a:xfrm>
        </p:grpSpPr>
        <p:grpSp>
          <p:nvGrpSpPr>
            <p:cNvPr id="534" name="Google Shape;534;p31"/>
            <p:cNvGrpSpPr/>
            <p:nvPr/>
          </p:nvGrpSpPr>
          <p:grpSpPr>
            <a:xfrm>
              <a:off x="952499" y="1418400"/>
              <a:ext cx="2299225" cy="3108284"/>
              <a:chOff x="486919" y="1114962"/>
              <a:chExt cx="2619901" cy="3541800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37" name="Google Shape;537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38" name="Google Shape;538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39" name="Google Shape;539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40" name="Google Shape;540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541" name="Google Shape;541;p31"/>
            <p:cNvGrpSpPr/>
            <p:nvPr/>
          </p:nvGrpSpPr>
          <p:grpSpPr>
            <a:xfrm>
              <a:off x="3423211" y="1418400"/>
              <a:ext cx="2299225" cy="3108284"/>
              <a:chOff x="486919" y="1114962"/>
              <a:chExt cx="2619901" cy="3541800"/>
            </a:xfrm>
          </p:grpSpPr>
          <p:sp>
            <p:nvSpPr>
              <p:cNvPr id="542" name="Google Shape;542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44" name="Google Shape;544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45" name="Google Shape;545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46" name="Google Shape;546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47" name="Google Shape;547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548" name="Google Shape;548;p31"/>
            <p:cNvGrpSpPr/>
            <p:nvPr/>
          </p:nvGrpSpPr>
          <p:grpSpPr>
            <a:xfrm>
              <a:off x="5893911" y="1418400"/>
              <a:ext cx="2299225" cy="3108284"/>
              <a:chOff x="486919" y="1114962"/>
              <a:chExt cx="2619901" cy="3541800"/>
            </a:xfrm>
          </p:grpSpPr>
          <p:sp>
            <p:nvSpPr>
              <p:cNvPr id="549" name="Google Shape;549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51" name="Google Shape;551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52" name="Google Shape;552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53" name="Google Shape;553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54" name="Google Shape;554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57" name="Google Shape;557;p3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59" name="Google Shape;559;p3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60" name="Google Shape;560;p3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64" name="Google Shape;564;p3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65" name="Google Shape;565;p3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66" name="Google Shape;566;p3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67" name="Google Shape;567;p3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68" name="Google Shape;568;p3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69" name="Google Shape;569;p3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570" name="Google Shape;570;p32"/>
          <p:cNvGrpSpPr/>
          <p:nvPr/>
        </p:nvGrpSpPr>
        <p:grpSpPr>
          <a:xfrm>
            <a:off x="719282" y="1076152"/>
            <a:ext cx="6880555" cy="2625711"/>
            <a:chOff x="358361" y="258062"/>
            <a:chExt cx="8428954" cy="3216600"/>
          </a:xfrm>
        </p:grpSpPr>
        <p:sp>
          <p:nvSpPr>
            <p:cNvPr id="571" name="Google Shape;571;p32"/>
            <p:cNvSpPr/>
            <p:nvPr/>
          </p:nvSpPr>
          <p:spPr>
            <a:xfrm>
              <a:off x="358361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360015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73" name="Google Shape;573;p3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74" name="Google Shape;574;p3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85725" dist="3810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75" name="Google Shape;575;p3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76" name="Google Shape;576;p3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77" name="Google Shape;577;p3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78" name="Google Shape;578;p3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579" name="Google Shape;579;p32"/>
          <p:cNvGrpSpPr/>
          <p:nvPr/>
        </p:nvGrpSpPr>
        <p:grpSpPr>
          <a:xfrm>
            <a:off x="3521825" y="3242775"/>
            <a:ext cx="4695887" cy="1063125"/>
            <a:chOff x="486920" y="1114962"/>
            <a:chExt cx="5350828" cy="1211400"/>
          </a:xfrm>
        </p:grpSpPr>
        <p:sp>
          <p:nvSpPr>
            <p:cNvPr id="580" name="Google Shape;580;p32"/>
            <p:cNvSpPr/>
            <p:nvPr/>
          </p:nvSpPr>
          <p:spPr>
            <a:xfrm>
              <a:off x="486920" y="1114962"/>
              <a:ext cx="5350800" cy="1211400"/>
            </a:xfrm>
            <a:prstGeom prst="roundRect">
              <a:avLst>
                <a:gd name="adj" fmla="val 1492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86949" y="1114991"/>
              <a:ext cx="535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82" name="Google Shape;582;p32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583" name="Google Shape;583;p32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88" name="Google Shape;588;p3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90" name="Google Shape;590;p3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91" name="Google Shape;591;p3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95" name="Google Shape;595;p3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96" name="Google Shape;596;p3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97" name="Google Shape;597;p3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98" name="Google Shape;598;p3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99" name="Google Shape;599;p3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00" name="Google Shape;600;p3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601" name="Google Shape;601;p33"/>
          <p:cNvGrpSpPr/>
          <p:nvPr/>
        </p:nvGrpSpPr>
        <p:grpSpPr>
          <a:xfrm>
            <a:off x="1773576" y="1120075"/>
            <a:ext cx="2299225" cy="3108284"/>
            <a:chOff x="486919" y="1114962"/>
            <a:chExt cx="2619901" cy="3541800"/>
          </a:xfrm>
        </p:grpSpPr>
        <p:sp>
          <p:nvSpPr>
            <p:cNvPr id="602" name="Google Shape;602;p33"/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04" name="Google Shape;604;p3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05" name="Google Shape;605;p3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08" name="Google Shape;608;p33"/>
          <p:cNvGrpSpPr/>
          <p:nvPr/>
        </p:nvGrpSpPr>
        <p:grpSpPr>
          <a:xfrm>
            <a:off x="5083801" y="1120075"/>
            <a:ext cx="2299252" cy="3108284"/>
            <a:chOff x="91807" y="1114962"/>
            <a:chExt cx="2619932" cy="3541800"/>
          </a:xfrm>
        </p:grpSpPr>
        <p:sp>
          <p:nvSpPr>
            <p:cNvPr id="609" name="Google Shape;609;p33"/>
            <p:cNvSpPr/>
            <p:nvPr/>
          </p:nvSpPr>
          <p:spPr>
            <a:xfrm>
              <a:off x="91807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9183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11" name="Google Shape;611;p33"/>
            <p:cNvGrpSpPr/>
            <p:nvPr/>
          </p:nvGrpSpPr>
          <p:grpSpPr>
            <a:xfrm rot="10800000" flipH="1">
              <a:off x="229496" y="1244995"/>
              <a:ext cx="429322" cy="93999"/>
              <a:chOff x="5184775" y="744468"/>
              <a:chExt cx="431653" cy="94500"/>
            </a:xfrm>
          </p:grpSpPr>
          <p:sp>
            <p:nvSpPr>
              <p:cNvPr id="612" name="Google Shape;612;p33"/>
              <p:cNvSpPr/>
              <p:nvPr/>
            </p:nvSpPr>
            <p:spPr>
              <a:xfrm>
                <a:off x="5184775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5353352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5521928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617" name="Google Shape;617;p3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19" name="Google Shape;619;p3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620" name="Google Shape;620;p3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1" name="Google Shape;621;p3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2" name="Google Shape;622;p3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3" name="Google Shape;623;p3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24" name="Google Shape;624;p3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625" name="Google Shape;625;p3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626" name="Google Shape;626;p3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627" name="Google Shape;627;p3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630" name="Google Shape;630;p34"/>
          <p:cNvGrpSpPr/>
          <p:nvPr/>
        </p:nvGrpSpPr>
        <p:grpSpPr>
          <a:xfrm>
            <a:off x="6830653" y="1437528"/>
            <a:ext cx="1591816" cy="1122977"/>
            <a:chOff x="486931" y="1114949"/>
            <a:chExt cx="2517900" cy="1776300"/>
          </a:xfrm>
        </p:grpSpPr>
        <p:sp>
          <p:nvSpPr>
            <p:cNvPr id="631" name="Google Shape;631;p34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33" name="Google Shape;633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34" name="Google Shape;634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37" name="Google Shape;637;p34"/>
          <p:cNvGrpSpPr/>
          <p:nvPr/>
        </p:nvGrpSpPr>
        <p:grpSpPr>
          <a:xfrm>
            <a:off x="2497124" y="1208425"/>
            <a:ext cx="4166209" cy="2778904"/>
            <a:chOff x="486897" y="1114972"/>
            <a:chExt cx="5169635" cy="3448200"/>
          </a:xfrm>
        </p:grpSpPr>
        <p:sp>
          <p:nvSpPr>
            <p:cNvPr id="638" name="Google Shape;638;p34"/>
            <p:cNvSpPr/>
            <p:nvPr/>
          </p:nvSpPr>
          <p:spPr>
            <a:xfrm>
              <a:off x="486932" y="1114972"/>
              <a:ext cx="5169600" cy="3448200"/>
            </a:xfrm>
            <a:prstGeom prst="roundRect">
              <a:avLst>
                <a:gd name="adj" fmla="val 7978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486897" y="1115004"/>
              <a:ext cx="51696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40" name="Google Shape;640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41" name="Google Shape;641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2" name="Google Shape;642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3" name="Google Shape;643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4" name="Google Shape;644;p34"/>
          <p:cNvGrpSpPr/>
          <p:nvPr/>
        </p:nvGrpSpPr>
        <p:grpSpPr>
          <a:xfrm>
            <a:off x="730778" y="1437528"/>
            <a:ext cx="1591816" cy="1122977"/>
            <a:chOff x="486931" y="1114949"/>
            <a:chExt cx="2517900" cy="1776300"/>
          </a:xfrm>
        </p:grpSpPr>
        <p:sp>
          <p:nvSpPr>
            <p:cNvPr id="645" name="Google Shape;645;p34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47" name="Google Shape;647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48" name="Google Shape;648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2" r:id="rId3"/>
    <p:sldLayoutId id="2147483673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U_CsmZ4IT4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8"/>
          <p:cNvSpPr txBox="1">
            <a:spLocks noGrp="1"/>
          </p:cNvSpPr>
          <p:nvPr>
            <p:ph type="ctrTitle"/>
          </p:nvPr>
        </p:nvSpPr>
        <p:spPr>
          <a:xfrm>
            <a:off x="1649436" y="1350384"/>
            <a:ext cx="6062844" cy="1860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  <a:t>รหัสวิชา ว15102</a:t>
            </a:r>
            <a:b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  <a:t>วิชาวิทยาการคำนวณ หน่วยการเรียนรู้ที่ 3 </a:t>
            </a:r>
            <a:b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  <a:t>เรื่อง ลักษณะของข้อมูลที่ดี </a:t>
            </a:r>
            <a:b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solidFill>
                  <a:srgbClr val="5E2424"/>
                </a:solidFill>
                <a:latin typeface="Kanit" pitchFamily="2" charset="-34"/>
                <a:cs typeface="Kanit" pitchFamily="2" charset="-34"/>
              </a:rPr>
              <a:t>ชั้นประถมศึกษาปีที่ 5 โรงเรียนเทศบาลบ้านสามเหลี่ยม</a:t>
            </a:r>
            <a:br>
              <a:rPr lang="th-TH" sz="1800" b="0" dirty="0">
                <a:latin typeface="Kanit" pitchFamily="2" charset="-34"/>
                <a:cs typeface="Kanit" pitchFamily="2" charset="-34"/>
              </a:rPr>
            </a:br>
            <a:endParaRPr sz="1800" b="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662" name="Google Shape;662;p38"/>
          <p:cNvSpPr/>
          <p:nvPr/>
        </p:nvSpPr>
        <p:spPr>
          <a:xfrm>
            <a:off x="3134523" y="3247964"/>
            <a:ext cx="2867134" cy="373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38"/>
          <p:cNvSpPr txBox="1">
            <a:spLocks noGrp="1"/>
          </p:cNvSpPr>
          <p:nvPr>
            <p:ph type="subTitle" idx="1"/>
          </p:nvPr>
        </p:nvSpPr>
        <p:spPr>
          <a:xfrm>
            <a:off x="3069209" y="3235315"/>
            <a:ext cx="2874954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500" dirty="0">
                <a:latin typeface="Kanit" pitchFamily="2" charset="-34"/>
                <a:cs typeface="Kanit" pitchFamily="2" charset="-34"/>
              </a:rPr>
              <a:t>นายปรัชญา คำ</a:t>
            </a:r>
            <a:r>
              <a:rPr lang="th-TH" sz="1500" dirty="0" err="1">
                <a:latin typeface="Kanit" pitchFamily="2" charset="-34"/>
                <a:cs typeface="Kanit" pitchFamily="2" charset="-34"/>
              </a:rPr>
              <a:t>คร</a:t>
            </a:r>
            <a:r>
              <a:rPr lang="th-TH" sz="1500" dirty="0">
                <a:latin typeface="Kanit" pitchFamily="2" charset="-34"/>
                <a:cs typeface="Kanit" pitchFamily="2" charset="-34"/>
              </a:rPr>
              <a:t>ณ์ ครูผู้สอน</a:t>
            </a:r>
            <a:endParaRPr sz="15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742" name="Google Shape;742;p38"/>
          <p:cNvGrpSpPr/>
          <p:nvPr/>
        </p:nvGrpSpPr>
        <p:grpSpPr>
          <a:xfrm rot="10800000" flipH="1">
            <a:off x="830290" y="497323"/>
            <a:ext cx="429323" cy="93999"/>
            <a:chOff x="5840230" y="744468"/>
            <a:chExt cx="431654" cy="94500"/>
          </a:xfrm>
        </p:grpSpPr>
        <p:sp>
          <p:nvSpPr>
            <p:cNvPr id="743" name="Google Shape;743;p38"/>
            <p:cNvSpPr/>
            <p:nvPr/>
          </p:nvSpPr>
          <p:spPr>
            <a:xfrm>
              <a:off x="5840230" y="744468"/>
              <a:ext cx="94500" cy="9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177384" y="744468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AC53F8-3297-C5D9-E58E-7B2ACE9351CF}"/>
              </a:ext>
            </a:extLst>
          </p:cNvPr>
          <p:cNvSpPr/>
          <p:nvPr/>
        </p:nvSpPr>
        <p:spPr>
          <a:xfrm>
            <a:off x="1415142" y="1400738"/>
            <a:ext cx="6574972" cy="23420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8E598-1793-47A0-8ADF-E308A480CB00}"/>
              </a:ext>
            </a:extLst>
          </p:cNvPr>
          <p:cNvSpPr/>
          <p:nvPr/>
        </p:nvSpPr>
        <p:spPr>
          <a:xfrm>
            <a:off x="2007880" y="1848475"/>
            <a:ext cx="5389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ลักษณะของข้อมูลที่ดีเป็นอย่างไร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73901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AC53F8-3297-C5D9-E58E-7B2ACE9351CF}"/>
              </a:ext>
            </a:extLst>
          </p:cNvPr>
          <p:cNvSpPr/>
          <p:nvPr/>
        </p:nvSpPr>
        <p:spPr>
          <a:xfrm>
            <a:off x="980269" y="1400738"/>
            <a:ext cx="7409351" cy="2342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8E598-1793-47A0-8ADF-E308A480CB00}"/>
              </a:ext>
            </a:extLst>
          </p:cNvPr>
          <p:cNvSpPr/>
          <p:nvPr/>
        </p:nvSpPr>
        <p:spPr>
          <a:xfrm>
            <a:off x="980269" y="1720079"/>
            <a:ext cx="7310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ตัวอย่างลักษณะของข้อมูล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PSK" panose="020B0500040200020003" pitchFamily="34" charset="-34"/>
              </a:rPr>
              <a:t>บุตรเห็นเพื่อนในห้องโพสต์ข้อความในสื่อสังคมออนไลน์ว่า</a:t>
            </a:r>
            <a:b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PSK" panose="020B0500040200020003" pitchFamily="34" charset="-34"/>
              </a:rPr>
              <a:t>   “พรุ่งนี้ไม่ได้ไปโรงเรียน” จึงโพสต์ข้อมูลนี้ต่อให้เพื่อน ๆ ภายในห้องเรียน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23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AC53F8-3297-C5D9-E58E-7B2ACE9351CF}"/>
              </a:ext>
            </a:extLst>
          </p:cNvPr>
          <p:cNvSpPr/>
          <p:nvPr/>
        </p:nvSpPr>
        <p:spPr>
          <a:xfrm>
            <a:off x="1947475" y="1357634"/>
            <a:ext cx="5483838" cy="2240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8E598-1793-47A0-8ADF-E308A480CB00}"/>
              </a:ext>
            </a:extLst>
          </p:cNvPr>
          <p:cNvSpPr/>
          <p:nvPr/>
        </p:nvSpPr>
        <p:spPr>
          <a:xfrm>
            <a:off x="1947475" y="1802309"/>
            <a:ext cx="5389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ให้สืบค้นข้อมูลได้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                 5</a:t>
            </a:r>
            <a:r>
              <a:rPr lang="th-TH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 นาที 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!!</a:t>
            </a:r>
            <a:endParaRPr lang="th-TH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21275D-1FC4-208E-B84C-27D6E92B4B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466741">
            <a:off x="6604549" y="2723683"/>
            <a:ext cx="1559187" cy="15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918E598-1793-47A0-8ADF-E308A480CB00}"/>
              </a:ext>
            </a:extLst>
          </p:cNvPr>
          <p:cNvSpPr/>
          <p:nvPr/>
        </p:nvSpPr>
        <p:spPr>
          <a:xfrm>
            <a:off x="1495163" y="3340555"/>
            <a:ext cx="6589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ข้อมูลที่ดี  </a:t>
            </a:r>
            <a:r>
              <a:rPr lang="th-TH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ต้องมีความถูกต้องเชื่อถือได้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</a:t>
            </a:r>
            <a:r>
              <a:rPr lang="th-TH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มีความสมบูรณ์ครบถ้วน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</a:t>
            </a:r>
            <a:r>
              <a:rPr lang="th-TH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สามารถนำไปใช้งานได้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,</a:t>
            </a:r>
            <a:r>
              <a:rPr lang="th-TH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ตรงตามความต้องการของผู้ใช้ 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 </a:t>
            </a:r>
            <a:r>
              <a:rPr lang="th-TH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             มีความทันสมัย 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 </a:t>
            </a:r>
            <a:r>
              <a:rPr lang="th-TH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มีความสอดคล้องกันของข้อมูล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2" descr="PDPA พ.ร.บ.คุ้มครองข้อมูลส่วนบุคคล เรื่องใกล้ตัวที่ทุกคนต้องรู้ | SCB">
            <a:extLst>
              <a:ext uri="{FF2B5EF4-FFF2-40B4-BE49-F238E27FC236}">
                <a16:creationId xmlns:a16="http://schemas.microsoft.com/office/drawing/2014/main" id="{00768E38-247F-4202-D2F3-9C929A45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73" y="800893"/>
            <a:ext cx="3491454" cy="225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0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59586F-8B12-D431-73F0-976C910B9ACD}"/>
              </a:ext>
            </a:extLst>
          </p:cNvPr>
          <p:cNvSpPr/>
          <p:nvPr/>
        </p:nvSpPr>
        <p:spPr>
          <a:xfrm>
            <a:off x="2944220" y="742677"/>
            <a:ext cx="5113020" cy="2979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35E34-3370-567A-0CF5-FA3B89AECC0B}"/>
              </a:ext>
            </a:extLst>
          </p:cNvPr>
          <p:cNvSpPr/>
          <p:nvPr/>
        </p:nvSpPr>
        <p:spPr>
          <a:xfrm>
            <a:off x="2703102" y="924352"/>
            <a:ext cx="55952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ประโยชน์ของข้อมูล</a:t>
            </a:r>
          </a:p>
          <a:p>
            <a:pPr algn="ctr"/>
            <a:r>
              <a:rPr lang="th-TH" sz="3200" b="1" i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- ด้านการตัดสินใจหรือแก้ไขปัญหา  </a:t>
            </a:r>
          </a:p>
          <a:p>
            <a:pPr algn="ctr"/>
            <a:r>
              <a:rPr lang="th-TH" sz="3200" b="1" i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- ด้านการติดต่อสื่อสาร</a:t>
            </a:r>
            <a:r>
              <a:rPr lang="th-TH" sz="32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3200" b="1" i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- ด้านการเรียนหรือการทำงาน    </a:t>
            </a:r>
          </a:p>
          <a:p>
            <a:pPr algn="ctr"/>
            <a:r>
              <a:rPr lang="th-TH" sz="3200" b="1" i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- ด้านการพัฒนาชุมชนและสังคม</a:t>
            </a:r>
            <a:endParaRPr lang="th-TH" sz="3200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3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3-7 ประโยชน์ของข้อมูลด้านการติดต่อสื่อสาร">
            <a:hlinkClick r:id="" action="ppaction://media"/>
            <a:extLst>
              <a:ext uri="{FF2B5EF4-FFF2-40B4-BE49-F238E27FC236}">
                <a16:creationId xmlns:a16="http://schemas.microsoft.com/office/drawing/2014/main" id="{28FBBA66-24C3-DD65-A088-130463EF3D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1245276"/>
            <a:ext cx="5114319" cy="288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707BA3-DB7E-140F-194A-FB52A1E23228}"/>
              </a:ext>
            </a:extLst>
          </p:cNvPr>
          <p:cNvSpPr/>
          <p:nvPr/>
        </p:nvSpPr>
        <p:spPr>
          <a:xfrm>
            <a:off x="2239806" y="600422"/>
            <a:ext cx="418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ตัวอย่างประโยชน์ด้านติดต่อสื่อสาร</a:t>
            </a:r>
          </a:p>
        </p:txBody>
      </p:sp>
    </p:spTree>
    <p:extLst>
      <p:ext uri="{BB962C8B-B14F-4D97-AF65-F5344CB8AC3E}">
        <p14:creationId xmlns:p14="http://schemas.microsoft.com/office/powerpoint/2010/main" val="15745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59586F-8B12-D431-73F0-976C910B9ACD}"/>
              </a:ext>
            </a:extLst>
          </p:cNvPr>
          <p:cNvSpPr/>
          <p:nvPr/>
        </p:nvSpPr>
        <p:spPr>
          <a:xfrm>
            <a:off x="1194817" y="1072897"/>
            <a:ext cx="6174810" cy="2203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35E34-3370-567A-0CF5-FA3B89AECC0B}"/>
              </a:ext>
            </a:extLst>
          </p:cNvPr>
          <p:cNvSpPr/>
          <p:nvPr/>
        </p:nvSpPr>
        <p:spPr>
          <a:xfrm>
            <a:off x="1410846" y="1642300"/>
            <a:ext cx="5742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กิจกรรมกลุ่ม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: 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ให้ผู้เรียนแบ่งกลุ่ม 3-4 คน ให้สาธิตสถานการณ์ต่างๆ</a:t>
            </a:r>
          </a:p>
          <a:p>
            <a:pPr algn="ctr"/>
            <a:r>
              <a:rPr lang="th-TH" sz="3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59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70"/>
          <p:cNvSpPr txBox="1">
            <a:spLocks noGrp="1"/>
          </p:cNvSpPr>
          <p:nvPr>
            <p:ph type="subTitle" idx="2"/>
          </p:nvPr>
        </p:nvSpPr>
        <p:spPr>
          <a:xfrm>
            <a:off x="1852050" y="3513993"/>
            <a:ext cx="5439899" cy="1233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200"/>
              </a:spcAft>
              <a:buNone/>
            </a:pP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รู้จักลักษณะของข้อมูลที่ดี</a:t>
            </a:r>
          </a:p>
          <a:p>
            <a:pPr marL="0" lvl="0" indent="0" algn="ctr" rtl="0">
              <a:spcBef>
                <a:spcPts val="300"/>
              </a:spcBef>
              <a:spcAft>
                <a:spcPts val="1200"/>
              </a:spcAft>
              <a:buNone/>
            </a:pP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 มากขึ้นหรือยัง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?</a:t>
            </a:r>
            <a:endParaRPr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pic>
        <p:nvPicPr>
          <p:cNvPr id="6" name="Picture 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296D73AF-0DD3-C4C5-0E0C-13F8CD059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77"/>
          <a:stretch/>
        </p:blipFill>
        <p:spPr>
          <a:xfrm>
            <a:off x="2900933" y="623264"/>
            <a:ext cx="3342132" cy="2427130"/>
          </a:xfrm>
          <a:prstGeom prst="rect">
            <a:avLst/>
          </a:prstGeom>
          <a:ln w="762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0CFF854-C2BF-330E-E836-111F0DE5B2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6355" y="3408778"/>
            <a:ext cx="1108710" cy="1108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 Online News App by Slidesgo">
  <a:themeElements>
    <a:clrScheme name="Simple Light">
      <a:dk1>
        <a:srgbClr val="17336B"/>
      </a:dk1>
      <a:lt1>
        <a:srgbClr val="F9F8FF"/>
      </a:lt1>
      <a:dk2>
        <a:srgbClr val="66BEE9"/>
      </a:dk2>
      <a:lt2>
        <a:srgbClr val="4EB3E4"/>
      </a:lt2>
      <a:accent1>
        <a:srgbClr val="FFD65F"/>
      </a:accent1>
      <a:accent2>
        <a:srgbClr val="FDA0B4"/>
      </a:accent2>
      <a:accent3>
        <a:srgbClr val="E951C2"/>
      </a:accent3>
      <a:accent4>
        <a:srgbClr val="60D8F4"/>
      </a:accent4>
      <a:accent5>
        <a:srgbClr val="81EEEB"/>
      </a:accent5>
      <a:accent6>
        <a:srgbClr val="DF5F69"/>
      </a:accent6>
      <a:hlink>
        <a:srgbClr val="0D28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1904</Words>
  <Application>Microsoft Office PowerPoint</Application>
  <PresentationFormat>On-screen Show (16:9)</PresentationFormat>
  <Paragraphs>64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TH Sarabun New</vt:lpstr>
      <vt:lpstr>Calibri</vt:lpstr>
      <vt:lpstr>TH SarabunPSK</vt:lpstr>
      <vt:lpstr>Quicksand</vt:lpstr>
      <vt:lpstr>Orbitron</vt:lpstr>
      <vt:lpstr>Arial</vt:lpstr>
      <vt:lpstr>Kanit</vt:lpstr>
      <vt:lpstr> Online News App by Slidesgo</vt:lpstr>
      <vt:lpstr>รหัสวิชา ว15102 วิชาวิทยาการคำนวณ หน่วยการเรียนรู้ที่ 3  เรื่อง ลักษณะของข้อมูลที่ดี  ชั้นประถมศึกษาปีที่ 5 โรงเรียนเทศบาลบ้านสามเหลี่ยม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การพัฒนาบทเรียนบนเครือข่าย โดยใช้กระบวนการเรียนรู้ 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โรงเรียนขอนแก่นวิทยายน</dc:title>
  <dc:creator>maythita namsa-nga</dc:creator>
  <cp:lastModifiedBy>Pachaya Khamkorn</cp:lastModifiedBy>
  <cp:revision>23</cp:revision>
  <dcterms:modified xsi:type="dcterms:W3CDTF">2022-09-03T17:22:29Z</dcterms:modified>
</cp:coreProperties>
</file>